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58" r:id="rId6"/>
    <p:sldId id="259" r:id="rId7"/>
    <p:sldId id="260" r:id="rId8"/>
    <p:sldId id="261"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pn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1/5/2021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1/5/2021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1/5/2021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1/5/2021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t="-17000" b="-17000"/>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1/5/2021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en.wikipedia.org/wiki/Gurugram" TargetMode="External"/><Relationship Id="rId3" Type="http://schemas.openxmlformats.org/officeDocument/2006/relationships/hyperlink" Target="https://en.wikipedia.org/wiki/India" TargetMode="External"/><Relationship Id="rId7" Type="http://schemas.openxmlformats.org/officeDocument/2006/relationships/hyperlink" Target="https://en.wikipedia.org/wiki/Faridabad" TargetMode="External"/><Relationship Id="rId12" Type="http://schemas.openxmlformats.org/officeDocument/2006/relationships/hyperlink" Target="https://en.wikipedia.org/wiki/New_Delhi" TargetMode="Externa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hyperlink" Target="https://en.wikipedia.org/wiki/National_Capital_Region_(India)" TargetMode="External"/><Relationship Id="rId11" Type="http://schemas.openxmlformats.org/officeDocument/2006/relationships/hyperlink" Target="https://en.wikipedia.org/wiki/Air_quality_index" TargetMode="External"/><Relationship Id="rId5" Type="http://schemas.openxmlformats.org/officeDocument/2006/relationships/hyperlink" Target="https://en.wikipedia.org/wiki/List_of_metropolitan_areas_by_population" TargetMode="External"/><Relationship Id="rId10" Type="http://schemas.openxmlformats.org/officeDocument/2006/relationships/hyperlink" Target="https://en.wikipedia.org/wiki/Particulates" TargetMode="External"/><Relationship Id="rId4" Type="http://schemas.openxmlformats.org/officeDocument/2006/relationships/hyperlink" Target="https://en.wikipedia.org/wiki/Delhi" TargetMode="External"/><Relationship Id="rId9" Type="http://schemas.openxmlformats.org/officeDocument/2006/relationships/hyperlink" Target="https://en.wikipedia.org/wiki/Haryana"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5534047" y="1874559"/>
            <a:ext cx="5774565" cy="2011261"/>
          </a:xfrm>
        </p:spPr>
        <p:txBody>
          <a:bodyPr>
            <a:normAutofit/>
          </a:bodyPr>
          <a:lstStyle/>
          <a:p>
            <a:r>
              <a:rPr lang="en-US" sz="4400" b="1" dirty="0">
                <a:solidFill>
                  <a:schemeClr val="tx1"/>
                </a:solidFill>
              </a:rPr>
              <a:t>Comparison</a:t>
            </a:r>
            <a:br>
              <a:rPr lang="en-US" sz="4400" b="1" dirty="0">
                <a:solidFill>
                  <a:schemeClr val="tx1"/>
                </a:solidFill>
              </a:rPr>
            </a:br>
            <a:r>
              <a:rPr lang="en-US" sz="4400" b="1" dirty="0">
                <a:solidFill>
                  <a:schemeClr val="tx1"/>
                </a:solidFill>
              </a:rPr>
              <a:t>in Delhi &amp; Sikkim in </a:t>
            </a:r>
            <a:br>
              <a:rPr lang="en-US" sz="4400" b="1" dirty="0">
                <a:solidFill>
                  <a:schemeClr val="tx1"/>
                </a:solidFill>
              </a:rPr>
            </a:br>
            <a:r>
              <a:rPr lang="en-US" sz="4400" b="1" dirty="0">
                <a:solidFill>
                  <a:schemeClr val="tx1"/>
                </a:solidFill>
              </a:rPr>
              <a:t>air pollution</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8288785" y="3951847"/>
            <a:ext cx="2470951" cy="821918"/>
          </a:xfrm>
        </p:spPr>
        <p:txBody>
          <a:bodyPr>
            <a:normAutofit/>
          </a:bodyPr>
          <a:lstStyle/>
          <a:p>
            <a:pPr>
              <a:spcAft>
                <a:spcPts val="600"/>
              </a:spcAft>
            </a:pPr>
            <a:r>
              <a:rPr lang="en-US" dirty="0">
                <a:solidFill>
                  <a:schemeClr val="tx1"/>
                </a:solidFill>
              </a:rPr>
              <a:t>Chitranshi Bansal</a:t>
            </a:r>
          </a:p>
          <a:p>
            <a:pPr>
              <a:spcAft>
                <a:spcPts val="600"/>
              </a:spcAft>
            </a:pPr>
            <a:r>
              <a:rPr lang="en-US" dirty="0">
                <a:solidFill>
                  <a:schemeClr val="tx1"/>
                </a:solidFill>
              </a:rPr>
              <a:t>10-A    41</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EB23A-562A-451C-94EE-ABF2D43010F6}"/>
              </a:ext>
            </a:extLst>
          </p:cNvPr>
          <p:cNvSpPr>
            <a:spLocks noGrp="1"/>
          </p:cNvSpPr>
          <p:nvPr>
            <p:ph type="title"/>
          </p:nvPr>
        </p:nvSpPr>
        <p:spPr>
          <a:xfrm>
            <a:off x="295276" y="175868"/>
            <a:ext cx="4981574" cy="1214781"/>
          </a:xfrm>
        </p:spPr>
        <p:txBody>
          <a:bodyPr>
            <a:noAutofit/>
          </a:bodyPr>
          <a:lstStyle/>
          <a:p>
            <a:pPr algn="ctr"/>
            <a:r>
              <a:rPr lang="en-US" sz="7200" b="1"/>
              <a:t>CONTENTS</a:t>
            </a:r>
            <a:endParaRPr lang="en-IN" sz="7200" b="1" dirty="0"/>
          </a:p>
        </p:txBody>
      </p:sp>
      <p:sp>
        <p:nvSpPr>
          <p:cNvPr id="3" name="Content Placeholder 2">
            <a:extLst>
              <a:ext uri="{FF2B5EF4-FFF2-40B4-BE49-F238E27FC236}">
                <a16:creationId xmlns:a16="http://schemas.microsoft.com/office/drawing/2014/main" id="{AEDECFE2-3C63-4CB8-B6F6-605767935434}"/>
              </a:ext>
            </a:extLst>
          </p:cNvPr>
          <p:cNvSpPr>
            <a:spLocks noGrp="1"/>
          </p:cNvSpPr>
          <p:nvPr>
            <p:ph idx="1"/>
          </p:nvPr>
        </p:nvSpPr>
        <p:spPr>
          <a:xfrm>
            <a:off x="2295525" y="3008376"/>
            <a:ext cx="3590927" cy="3849624"/>
          </a:xfrm>
        </p:spPr>
        <p:txBody>
          <a:bodyPr>
            <a:normAutofit fontScale="92500" lnSpcReduction="20000"/>
          </a:bodyPr>
          <a:lstStyle/>
          <a:p>
            <a:pPr marL="514350" indent="-514350">
              <a:buFont typeface="+mj-lt"/>
              <a:buAutoNum type="arabicPeriod"/>
            </a:pPr>
            <a:r>
              <a:rPr lang="en-US" sz="3000" b="1" dirty="0">
                <a:latin typeface="Algerian" panose="04020705040A02060702" pitchFamily="82" charset="0"/>
              </a:rPr>
              <a:t>What is air pollution</a:t>
            </a:r>
          </a:p>
          <a:p>
            <a:pPr marL="514350" indent="-514350">
              <a:buFont typeface="+mj-lt"/>
              <a:buAutoNum type="arabicPeriod"/>
            </a:pPr>
            <a:endParaRPr lang="en-US" sz="3000" b="1" dirty="0">
              <a:latin typeface="Algerian" panose="04020705040A02060702" pitchFamily="82" charset="0"/>
            </a:endParaRPr>
          </a:p>
          <a:p>
            <a:pPr marL="514350" indent="-514350">
              <a:buFont typeface="+mj-lt"/>
              <a:buAutoNum type="arabicPeriod"/>
            </a:pPr>
            <a:endParaRPr lang="en-US" sz="3000" b="1" dirty="0">
              <a:latin typeface="Algerian" panose="04020705040A02060702" pitchFamily="82" charset="0"/>
            </a:endParaRPr>
          </a:p>
          <a:p>
            <a:pPr marL="514350" indent="-514350">
              <a:buFont typeface="+mj-lt"/>
              <a:buAutoNum type="arabicPeriod"/>
            </a:pPr>
            <a:endParaRPr lang="en-US" sz="3000" b="1" dirty="0">
              <a:latin typeface="Algerian" panose="04020705040A02060702" pitchFamily="82" charset="0"/>
            </a:endParaRPr>
          </a:p>
          <a:p>
            <a:pPr marL="514350" indent="-514350">
              <a:buFont typeface="+mj-lt"/>
              <a:buAutoNum type="arabicPeriod"/>
            </a:pPr>
            <a:endParaRPr lang="en-US" sz="3000" b="1" dirty="0">
              <a:latin typeface="Algerian" panose="04020705040A02060702" pitchFamily="82" charset="0"/>
            </a:endParaRPr>
          </a:p>
          <a:p>
            <a:pPr marL="0" indent="0">
              <a:buNone/>
            </a:pPr>
            <a:r>
              <a:rPr lang="en-US" sz="3000" b="1" dirty="0">
                <a:latin typeface="Algerian" panose="04020705040A02060702" pitchFamily="82" charset="0"/>
              </a:rPr>
              <a:t>3.  Delhi environment</a:t>
            </a:r>
          </a:p>
          <a:p>
            <a:endParaRPr lang="en-IN" dirty="0"/>
          </a:p>
        </p:txBody>
      </p:sp>
      <p:sp>
        <p:nvSpPr>
          <p:cNvPr id="4" name="TextBox 3">
            <a:extLst>
              <a:ext uri="{FF2B5EF4-FFF2-40B4-BE49-F238E27FC236}">
                <a16:creationId xmlns:a16="http://schemas.microsoft.com/office/drawing/2014/main" id="{FC1C4503-E525-4EE4-B7F9-6F9684116F62}"/>
              </a:ext>
            </a:extLst>
          </p:cNvPr>
          <p:cNvSpPr txBox="1"/>
          <p:nvPr/>
        </p:nvSpPr>
        <p:spPr>
          <a:xfrm flipH="1">
            <a:off x="7781924" y="1051128"/>
            <a:ext cx="2705101" cy="1015663"/>
          </a:xfrm>
          <a:prstGeom prst="rect">
            <a:avLst/>
          </a:prstGeom>
          <a:noFill/>
        </p:spPr>
        <p:txBody>
          <a:bodyPr wrap="square" rtlCol="0">
            <a:spAutoFit/>
          </a:bodyPr>
          <a:lstStyle/>
          <a:p>
            <a:r>
              <a:rPr lang="en-US" sz="3000" b="1" dirty="0">
                <a:latin typeface="Algerian" panose="04020705040A02060702" pitchFamily="82" charset="0"/>
              </a:rPr>
              <a:t>2. Sikkim environment</a:t>
            </a:r>
          </a:p>
        </p:txBody>
      </p:sp>
      <p:sp>
        <p:nvSpPr>
          <p:cNvPr id="33" name="TextBox 32">
            <a:extLst>
              <a:ext uri="{FF2B5EF4-FFF2-40B4-BE49-F238E27FC236}">
                <a16:creationId xmlns:a16="http://schemas.microsoft.com/office/drawing/2014/main" id="{E38A7A6A-B00D-43D7-8D6C-F6D8020F0768}"/>
              </a:ext>
            </a:extLst>
          </p:cNvPr>
          <p:cNvSpPr txBox="1"/>
          <p:nvPr/>
        </p:nvSpPr>
        <p:spPr>
          <a:xfrm flipH="1">
            <a:off x="7339010" y="5565338"/>
            <a:ext cx="3590928" cy="1292662"/>
          </a:xfrm>
          <a:prstGeom prst="rect">
            <a:avLst/>
          </a:prstGeom>
          <a:noFill/>
        </p:spPr>
        <p:txBody>
          <a:bodyPr wrap="square" rtlCol="0">
            <a:spAutoFit/>
          </a:bodyPr>
          <a:lstStyle/>
          <a:p>
            <a:r>
              <a:rPr lang="en-IN" sz="3000" b="1" dirty="0">
                <a:latin typeface="Algerian" panose="04020705040A02060702" pitchFamily="82" charset="0"/>
              </a:rPr>
              <a:t>4. Comparison in </a:t>
            </a:r>
            <a:r>
              <a:rPr lang="en-IN" sz="3000" b="1" dirty="0" err="1">
                <a:latin typeface="Algerian" panose="04020705040A02060702" pitchFamily="82" charset="0"/>
              </a:rPr>
              <a:t>delhi</a:t>
            </a:r>
            <a:r>
              <a:rPr lang="en-IN" sz="3000" b="1" dirty="0">
                <a:latin typeface="Algerian" panose="04020705040A02060702" pitchFamily="82" charset="0"/>
              </a:rPr>
              <a:t> &amp; </a:t>
            </a:r>
            <a:r>
              <a:rPr lang="en-IN" sz="3000" b="1" dirty="0" err="1">
                <a:latin typeface="Algerian" panose="04020705040A02060702" pitchFamily="82" charset="0"/>
              </a:rPr>
              <a:t>sikkim</a:t>
            </a:r>
            <a:endParaRPr lang="en-IN" sz="3000" b="1" dirty="0">
              <a:latin typeface="Algerian" panose="04020705040A02060702" pitchFamily="82" charset="0"/>
            </a:endParaRPr>
          </a:p>
          <a:p>
            <a:endParaRPr lang="en-IN" dirty="0"/>
          </a:p>
        </p:txBody>
      </p:sp>
    </p:spTree>
    <p:extLst>
      <p:ext uri="{BB962C8B-B14F-4D97-AF65-F5344CB8AC3E}">
        <p14:creationId xmlns:p14="http://schemas.microsoft.com/office/powerpoint/2010/main" val="331188717"/>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5000" b="-1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2C50C-1B99-4D35-A821-516395613AD4}"/>
              </a:ext>
            </a:extLst>
          </p:cNvPr>
          <p:cNvSpPr>
            <a:spLocks noGrp="1"/>
          </p:cNvSpPr>
          <p:nvPr>
            <p:ph type="title"/>
          </p:nvPr>
        </p:nvSpPr>
        <p:spPr>
          <a:xfrm>
            <a:off x="1066800" y="318744"/>
            <a:ext cx="10058400" cy="1371600"/>
          </a:xfrm>
        </p:spPr>
        <p:txBody>
          <a:bodyPr>
            <a:normAutofit/>
          </a:bodyPr>
          <a:lstStyle/>
          <a:p>
            <a:pPr algn="ctr"/>
            <a:r>
              <a:rPr lang="en-US" sz="8000" b="1" dirty="0"/>
              <a:t>AIR POLLUTION</a:t>
            </a:r>
            <a:endParaRPr lang="en-IN" sz="8000" b="1" dirty="0"/>
          </a:p>
        </p:txBody>
      </p:sp>
      <p:sp>
        <p:nvSpPr>
          <p:cNvPr id="3" name="Content Placeholder 2">
            <a:extLst>
              <a:ext uri="{FF2B5EF4-FFF2-40B4-BE49-F238E27FC236}">
                <a16:creationId xmlns:a16="http://schemas.microsoft.com/office/drawing/2014/main" id="{C816F37E-C3D1-4667-BFF3-0D3292D4E1F8}"/>
              </a:ext>
            </a:extLst>
          </p:cNvPr>
          <p:cNvSpPr>
            <a:spLocks noGrp="1"/>
          </p:cNvSpPr>
          <p:nvPr>
            <p:ph idx="1"/>
          </p:nvPr>
        </p:nvSpPr>
        <p:spPr>
          <a:xfrm>
            <a:off x="7381875" y="1504188"/>
            <a:ext cx="4810125" cy="3849624"/>
          </a:xfrm>
        </p:spPr>
        <p:txBody>
          <a:bodyPr>
            <a:normAutofit/>
          </a:bodyPr>
          <a:lstStyle/>
          <a:p>
            <a:pPr>
              <a:buFont typeface="Wingdings" panose="05000000000000000000" pitchFamily="2" charset="2"/>
              <a:buChar char="Ø"/>
            </a:pPr>
            <a:r>
              <a:rPr lang="en-US" sz="2400" b="1" i="0" dirty="0">
                <a:solidFill>
                  <a:srgbClr val="202124"/>
                </a:solidFill>
                <a:effectLst/>
                <a:latin typeface="Monotype Corsiva" panose="03010101010201010101" pitchFamily="66" charset="0"/>
              </a:rPr>
              <a:t>Air pollution</a:t>
            </a:r>
            <a:r>
              <a:rPr lang="en-US" sz="2400" b="0" i="0" dirty="0">
                <a:solidFill>
                  <a:srgbClr val="202124"/>
                </a:solidFill>
                <a:effectLst/>
                <a:latin typeface="Monotype Corsiva" panose="03010101010201010101" pitchFamily="66" charset="0"/>
              </a:rPr>
              <a:t> is a mixture of solid particles and gases in the </a:t>
            </a:r>
            <a:r>
              <a:rPr lang="en-US" sz="2400" b="1" i="0" dirty="0">
                <a:solidFill>
                  <a:srgbClr val="202124"/>
                </a:solidFill>
                <a:effectLst/>
                <a:latin typeface="Monotype Corsiva" panose="03010101010201010101" pitchFamily="66" charset="0"/>
              </a:rPr>
              <a:t>air</a:t>
            </a:r>
            <a:r>
              <a:rPr lang="en-US" sz="2400" b="0" i="0" dirty="0">
                <a:solidFill>
                  <a:srgbClr val="202124"/>
                </a:solidFill>
                <a:effectLst/>
                <a:latin typeface="Monotype Corsiva" panose="03010101010201010101" pitchFamily="66" charset="0"/>
              </a:rPr>
              <a:t>. Car emissions, chemicals from factories, dust, pollen and mold spores may be suspended as particles. Ozone, a gas, is a major part of </a:t>
            </a:r>
            <a:r>
              <a:rPr lang="en-US" sz="2400" b="1" i="0" dirty="0">
                <a:solidFill>
                  <a:srgbClr val="202124"/>
                </a:solidFill>
                <a:effectLst/>
                <a:latin typeface="Monotype Corsiva" panose="03010101010201010101" pitchFamily="66" charset="0"/>
              </a:rPr>
              <a:t>air pollution</a:t>
            </a:r>
            <a:r>
              <a:rPr lang="en-US" sz="2400" b="0" i="0" dirty="0">
                <a:solidFill>
                  <a:srgbClr val="202124"/>
                </a:solidFill>
                <a:effectLst/>
                <a:latin typeface="Monotype Corsiva" panose="03010101010201010101" pitchFamily="66" charset="0"/>
              </a:rPr>
              <a:t> in cities. When ozone forms </a:t>
            </a:r>
            <a:r>
              <a:rPr lang="en-US" sz="2400" b="1" i="0" dirty="0">
                <a:solidFill>
                  <a:srgbClr val="202124"/>
                </a:solidFill>
                <a:effectLst/>
                <a:latin typeface="Monotype Corsiva" panose="03010101010201010101" pitchFamily="66" charset="0"/>
              </a:rPr>
              <a:t>air pollution</a:t>
            </a:r>
            <a:r>
              <a:rPr lang="en-US" sz="2400" b="0" i="0" dirty="0">
                <a:solidFill>
                  <a:srgbClr val="202124"/>
                </a:solidFill>
                <a:effectLst/>
                <a:latin typeface="Monotype Corsiva" panose="03010101010201010101" pitchFamily="66" charset="0"/>
              </a:rPr>
              <a:t>, it's also called smog.</a:t>
            </a:r>
            <a:endParaRPr lang="en-IN" sz="2400" dirty="0">
              <a:latin typeface="Monotype Corsiva" panose="03010101010201010101" pitchFamily="66" charset="0"/>
            </a:endParaRPr>
          </a:p>
        </p:txBody>
      </p:sp>
      <p:sp>
        <p:nvSpPr>
          <p:cNvPr id="4" name="TextBox 3">
            <a:extLst>
              <a:ext uri="{FF2B5EF4-FFF2-40B4-BE49-F238E27FC236}">
                <a16:creationId xmlns:a16="http://schemas.microsoft.com/office/drawing/2014/main" id="{E43837E0-8A62-4414-A93D-3FDA53695E04}"/>
              </a:ext>
            </a:extLst>
          </p:cNvPr>
          <p:cNvSpPr txBox="1"/>
          <p:nvPr/>
        </p:nvSpPr>
        <p:spPr>
          <a:xfrm flipH="1">
            <a:off x="369569" y="4180344"/>
            <a:ext cx="4640580" cy="2677656"/>
          </a:xfrm>
          <a:prstGeom prst="rect">
            <a:avLst/>
          </a:prstGeom>
          <a:noFill/>
        </p:spPr>
        <p:txBody>
          <a:bodyPr wrap="square" rtlCol="0">
            <a:spAutoFit/>
          </a:bodyPr>
          <a:lstStyle/>
          <a:p>
            <a:pPr marL="342900" indent="-342900">
              <a:buFont typeface="Wingdings" panose="05000000000000000000" pitchFamily="2" charset="2"/>
              <a:buChar char="Ø"/>
            </a:pPr>
            <a:r>
              <a:rPr lang="en-US" sz="2400" b="1" i="0" dirty="0">
                <a:solidFill>
                  <a:srgbClr val="202124"/>
                </a:solidFill>
                <a:effectLst/>
                <a:latin typeface="Monotype Corsiva" panose="03010101010201010101" pitchFamily="66" charset="0"/>
              </a:rPr>
              <a:t>Air pollution</a:t>
            </a:r>
            <a:r>
              <a:rPr lang="en-US" sz="2400" b="0" i="0" dirty="0">
                <a:solidFill>
                  <a:srgbClr val="202124"/>
                </a:solidFill>
                <a:effectLst/>
                <a:latin typeface="Monotype Corsiva" panose="03010101010201010101" pitchFamily="66" charset="0"/>
              </a:rPr>
              <a:t> is </a:t>
            </a:r>
            <a:r>
              <a:rPr lang="en-US" sz="2400" b="1" i="0" dirty="0">
                <a:solidFill>
                  <a:srgbClr val="202124"/>
                </a:solidFill>
                <a:effectLst/>
                <a:latin typeface="Monotype Corsiva" panose="03010101010201010101" pitchFamily="66" charset="0"/>
              </a:rPr>
              <a:t>caused</a:t>
            </a:r>
            <a:r>
              <a:rPr lang="en-US" sz="2400" b="0" i="0" dirty="0">
                <a:solidFill>
                  <a:srgbClr val="202124"/>
                </a:solidFill>
                <a:effectLst/>
                <a:latin typeface="Monotype Corsiva" panose="03010101010201010101" pitchFamily="66" charset="0"/>
              </a:rPr>
              <a:t> by solid and liquid particles and certain gases that are suspended in the </a:t>
            </a:r>
            <a:r>
              <a:rPr lang="en-US" sz="2400" b="1" i="0" dirty="0">
                <a:solidFill>
                  <a:srgbClr val="202124"/>
                </a:solidFill>
                <a:effectLst/>
                <a:latin typeface="Monotype Corsiva" panose="03010101010201010101" pitchFamily="66" charset="0"/>
              </a:rPr>
              <a:t>air</a:t>
            </a:r>
            <a:r>
              <a:rPr lang="en-US" sz="2400" b="0" i="0" dirty="0">
                <a:solidFill>
                  <a:srgbClr val="202124"/>
                </a:solidFill>
                <a:effectLst/>
                <a:latin typeface="Monotype Corsiva" panose="03010101010201010101" pitchFamily="66" charset="0"/>
              </a:rPr>
              <a:t>. These particles and gases can come from car and truck exhaust, factories, dust, pollen, mold spores, volcanoes and wildfires</a:t>
            </a:r>
            <a:r>
              <a:rPr lang="en-US" b="0" i="0" dirty="0">
                <a:solidFill>
                  <a:srgbClr val="202124"/>
                </a:solidFill>
                <a:effectLst/>
                <a:latin typeface="Monotype Corsiva" panose="03010101010201010101" pitchFamily="66" charset="0"/>
              </a:rPr>
              <a:t>.</a:t>
            </a:r>
            <a:endParaRPr lang="en-IN" dirty="0">
              <a:latin typeface="Monotype Corsiva" panose="03010101010201010101" pitchFamily="66" charset="0"/>
            </a:endParaRPr>
          </a:p>
        </p:txBody>
      </p:sp>
    </p:spTree>
    <p:extLst>
      <p:ext uri="{BB962C8B-B14F-4D97-AF65-F5344CB8AC3E}">
        <p14:creationId xmlns:p14="http://schemas.microsoft.com/office/powerpoint/2010/main" val="273855308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7C1A2-7CBD-4BEB-A15B-17F94717A7F6}"/>
              </a:ext>
            </a:extLst>
          </p:cNvPr>
          <p:cNvSpPr>
            <a:spLocks noGrp="1"/>
          </p:cNvSpPr>
          <p:nvPr>
            <p:ph type="title"/>
          </p:nvPr>
        </p:nvSpPr>
        <p:spPr>
          <a:xfrm>
            <a:off x="2390775" y="0"/>
            <a:ext cx="10058400" cy="1371600"/>
          </a:xfrm>
        </p:spPr>
        <p:txBody>
          <a:bodyPr>
            <a:normAutofit/>
          </a:bodyPr>
          <a:lstStyle/>
          <a:p>
            <a:pPr algn="ctr"/>
            <a:r>
              <a:rPr lang="en-US" sz="7200" b="1" dirty="0"/>
              <a:t>SIKKIM ENVIRONMENT</a:t>
            </a:r>
            <a:endParaRPr lang="en-IN" sz="7200" b="1" dirty="0"/>
          </a:p>
        </p:txBody>
      </p:sp>
      <p:sp>
        <p:nvSpPr>
          <p:cNvPr id="3" name="Content Placeholder 2">
            <a:extLst>
              <a:ext uri="{FF2B5EF4-FFF2-40B4-BE49-F238E27FC236}">
                <a16:creationId xmlns:a16="http://schemas.microsoft.com/office/drawing/2014/main" id="{C09873CB-91F6-4BD5-BFDE-573544134018}"/>
              </a:ext>
            </a:extLst>
          </p:cNvPr>
          <p:cNvSpPr>
            <a:spLocks noGrp="1"/>
          </p:cNvSpPr>
          <p:nvPr>
            <p:ph idx="1"/>
          </p:nvPr>
        </p:nvSpPr>
        <p:spPr>
          <a:xfrm>
            <a:off x="3086100" y="1504188"/>
            <a:ext cx="8820150" cy="3849624"/>
          </a:xfrm>
        </p:spPr>
        <p:txBody>
          <a:bodyPr>
            <a:normAutofit/>
          </a:bodyPr>
          <a:lstStyle/>
          <a:p>
            <a:r>
              <a:rPr lang="en-US" sz="1800" i="0" dirty="0">
                <a:solidFill>
                  <a:schemeClr val="bg1">
                    <a:lumMod val="95000"/>
                  </a:schemeClr>
                </a:solidFill>
                <a:effectLst/>
                <a:latin typeface="Arial" panose="020B0604020202020204" pitchFamily="34" charset="0"/>
              </a:rPr>
              <a:t>Sikkim is bestowed with majestic mountains, beautiful hills and valleys, crystal clear water falls, springs and lakes, rivers and streams, steep and undulating terrains, snow clad mountains, low lying land ranging from altitude of 310 m (Jorethang) to 8586m (Mount Khangchendzonga) from MSL. Forest land is interspersed with varied forms of flora and fauna. State lies in the Eastern Himalayas which is a biodiversity hotspot. Forests in Sikkim harbor host of endemic flora, rare and endangered species of plants and animals, high value medicinal plants etc. Sikkim is a botanist’s </a:t>
            </a:r>
            <a:r>
              <a:rPr lang="en-US" sz="1800" i="0" dirty="0" err="1">
                <a:solidFill>
                  <a:schemeClr val="bg1">
                    <a:lumMod val="95000"/>
                  </a:schemeClr>
                </a:solidFill>
                <a:effectLst/>
                <a:latin typeface="Arial" panose="020B0604020202020204" pitchFamily="34" charset="0"/>
              </a:rPr>
              <a:t>paradise</a:t>
            </a:r>
            <a:r>
              <a:rPr lang="en-US" sz="1600" i="0" dirty="0" err="1">
                <a:solidFill>
                  <a:schemeClr val="bg1">
                    <a:lumMod val="95000"/>
                  </a:schemeClr>
                </a:solidFill>
                <a:effectLst/>
                <a:latin typeface="Arial" panose="020B0604020202020204" pitchFamily="34" charset="0"/>
              </a:rPr>
              <a:t>.</a:t>
            </a:r>
            <a:r>
              <a:rPr lang="en-US" sz="1800" b="0" i="0" dirty="0" err="1">
                <a:solidFill>
                  <a:schemeClr val="bg1">
                    <a:lumMod val="95000"/>
                  </a:schemeClr>
                </a:solidFill>
                <a:effectLst/>
                <a:latin typeface="Arial" panose="020B0604020202020204" pitchFamily="34" charset="0"/>
              </a:rPr>
              <a:t>The</a:t>
            </a:r>
            <a:r>
              <a:rPr lang="en-US" sz="1800" b="0" i="0" dirty="0">
                <a:solidFill>
                  <a:schemeClr val="bg1">
                    <a:lumMod val="95000"/>
                  </a:schemeClr>
                </a:solidFill>
                <a:effectLst/>
                <a:latin typeface="Arial" panose="020B0604020202020204" pitchFamily="34" charset="0"/>
              </a:rPr>
              <a:t> people of </a:t>
            </a:r>
            <a:r>
              <a:rPr lang="en-US" sz="1600" b="0" i="0" dirty="0">
                <a:solidFill>
                  <a:schemeClr val="bg1">
                    <a:lumMod val="95000"/>
                  </a:schemeClr>
                </a:solidFill>
                <a:effectLst/>
                <a:latin typeface="Arial" panose="020B0604020202020204" pitchFamily="34" charset="0"/>
              </a:rPr>
              <a:t>Sikkim</a:t>
            </a:r>
            <a:r>
              <a:rPr lang="en-US" sz="1800" b="0" i="0" dirty="0">
                <a:solidFill>
                  <a:schemeClr val="bg1">
                    <a:lumMod val="95000"/>
                  </a:schemeClr>
                </a:solidFill>
                <a:effectLst/>
                <a:latin typeface="Arial" panose="020B0604020202020204" pitchFamily="34" charset="0"/>
              </a:rPr>
              <a:t> are environmentally aware </a:t>
            </a:r>
            <a:r>
              <a:rPr lang="en-US" sz="2000" b="0" i="0" dirty="0">
                <a:solidFill>
                  <a:schemeClr val="bg1">
                    <a:lumMod val="95000"/>
                  </a:schemeClr>
                </a:solidFill>
                <a:effectLst/>
                <a:latin typeface="Arial" panose="020B0604020202020204" pitchFamily="34" charset="0"/>
              </a:rPr>
              <a:t>.</a:t>
            </a:r>
            <a:r>
              <a:rPr lang="en-US" sz="1800" i="0" dirty="0">
                <a:solidFill>
                  <a:srgbClr val="333333"/>
                </a:solidFill>
                <a:effectLst/>
                <a:latin typeface="Arial" panose="020B0604020202020204" pitchFamily="34" charset="0"/>
              </a:rPr>
              <a:t>. </a:t>
            </a:r>
            <a:endParaRPr lang="en-IN" sz="1800" dirty="0"/>
          </a:p>
        </p:txBody>
      </p:sp>
    </p:spTree>
    <p:extLst>
      <p:ext uri="{BB962C8B-B14F-4D97-AF65-F5344CB8AC3E}">
        <p14:creationId xmlns:p14="http://schemas.microsoft.com/office/powerpoint/2010/main" val="2934318005"/>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D698A-FBED-44F6-BCF5-B237BDD3A1D0}"/>
              </a:ext>
            </a:extLst>
          </p:cNvPr>
          <p:cNvSpPr>
            <a:spLocks noGrp="1"/>
          </p:cNvSpPr>
          <p:nvPr>
            <p:ph type="title"/>
          </p:nvPr>
        </p:nvSpPr>
        <p:spPr/>
        <p:txBody>
          <a:bodyPr>
            <a:normAutofit/>
          </a:bodyPr>
          <a:lstStyle/>
          <a:p>
            <a:pPr algn="ctr"/>
            <a:r>
              <a:rPr lang="en-US" sz="6600" b="1" dirty="0"/>
              <a:t>DELHI ENVIRONMENT</a:t>
            </a:r>
            <a:endParaRPr lang="en-IN" sz="6600" b="1" dirty="0"/>
          </a:p>
        </p:txBody>
      </p:sp>
      <p:sp>
        <p:nvSpPr>
          <p:cNvPr id="3" name="Content Placeholder 2">
            <a:extLst>
              <a:ext uri="{FF2B5EF4-FFF2-40B4-BE49-F238E27FC236}">
                <a16:creationId xmlns:a16="http://schemas.microsoft.com/office/drawing/2014/main" id="{AE64FBA8-FDF4-4429-BE92-6CFBA738D0E9}"/>
              </a:ext>
            </a:extLst>
          </p:cNvPr>
          <p:cNvSpPr>
            <a:spLocks noGrp="1"/>
          </p:cNvSpPr>
          <p:nvPr>
            <p:ph idx="1"/>
          </p:nvPr>
        </p:nvSpPr>
        <p:spPr/>
        <p:txBody>
          <a:bodyPr>
            <a:normAutofit/>
          </a:bodyPr>
          <a:lstStyle/>
          <a:p>
            <a:r>
              <a:rPr lang="en-US" sz="1800" b="1" i="0" dirty="0">
                <a:solidFill>
                  <a:srgbClr val="202122"/>
                </a:solidFill>
                <a:effectLst/>
                <a:latin typeface="Arial" panose="020B0604020202020204" pitchFamily="34" charset="0"/>
              </a:rPr>
              <a:t>Environmental problems in Delhi</a:t>
            </a:r>
            <a:r>
              <a:rPr lang="en-US" sz="1800" b="0" i="0" dirty="0">
                <a:solidFill>
                  <a:srgbClr val="202122"/>
                </a:solidFill>
                <a:effectLst/>
                <a:latin typeface="Arial" panose="020B0604020202020204" pitchFamily="34" charset="0"/>
              </a:rPr>
              <a:t>, </a:t>
            </a:r>
            <a:r>
              <a:rPr lang="en-US" sz="1800" b="0" i="0" u="none" strike="noStrike" dirty="0">
                <a:solidFill>
                  <a:srgbClr val="0B0080"/>
                </a:solidFill>
                <a:effectLst/>
                <a:latin typeface="Arial" panose="020B0604020202020204" pitchFamily="34" charset="0"/>
                <a:hlinkClick r:id="rId3" tooltip="India"/>
              </a:rPr>
              <a:t>India</a:t>
            </a:r>
            <a:r>
              <a:rPr lang="en-US" sz="1800" b="0" i="0" dirty="0">
                <a:solidFill>
                  <a:srgbClr val="202122"/>
                </a:solidFill>
                <a:effectLst/>
                <a:latin typeface="Arial" panose="020B0604020202020204" pitchFamily="34" charset="0"/>
              </a:rPr>
              <a:t>, are a threat to the well-being of the city's and area's inhabitants as well as the flora and fauna. </a:t>
            </a:r>
            <a:r>
              <a:rPr lang="en-US" sz="1800" b="0" i="0" u="none" strike="noStrike" dirty="0">
                <a:solidFill>
                  <a:srgbClr val="0B0080"/>
                </a:solidFill>
                <a:effectLst/>
                <a:latin typeface="Arial" panose="020B0604020202020204" pitchFamily="34" charset="0"/>
                <a:hlinkClick r:id="rId4" tooltip="Delhi"/>
              </a:rPr>
              <a:t>Delhi</a:t>
            </a:r>
            <a:r>
              <a:rPr lang="en-US" sz="1800" b="0" i="0" dirty="0">
                <a:solidFill>
                  <a:srgbClr val="202122"/>
                </a:solidFill>
                <a:effectLst/>
                <a:latin typeface="Arial" panose="020B0604020202020204" pitchFamily="34" charset="0"/>
              </a:rPr>
              <a:t>, the </a:t>
            </a:r>
            <a:r>
              <a:rPr lang="en-US" sz="1800" b="0" i="0" u="none" strike="noStrike" dirty="0">
                <a:solidFill>
                  <a:srgbClr val="0B0080"/>
                </a:solidFill>
                <a:effectLst/>
                <a:latin typeface="Arial" panose="020B0604020202020204" pitchFamily="34" charset="0"/>
                <a:hlinkClick r:id="rId5" tooltip="List of metropolitan areas by population"/>
              </a:rPr>
              <a:t>ninth-most populated metropolis in the world</a:t>
            </a:r>
            <a:r>
              <a:rPr lang="en-US" sz="1800" b="0" i="0" dirty="0">
                <a:solidFill>
                  <a:srgbClr val="202122"/>
                </a:solidFill>
                <a:effectLst/>
                <a:latin typeface="Arial" panose="020B0604020202020204" pitchFamily="34" charset="0"/>
              </a:rPr>
              <a:t> (second largest if the entire </a:t>
            </a:r>
            <a:r>
              <a:rPr lang="en-US" sz="1800" b="0" i="0" u="none" strike="noStrike" dirty="0">
                <a:solidFill>
                  <a:srgbClr val="0B0080"/>
                </a:solidFill>
                <a:effectLst/>
                <a:latin typeface="Arial" panose="020B0604020202020204" pitchFamily="34" charset="0"/>
                <a:hlinkClick r:id="rId6" tooltip="National Capital Region (India)"/>
              </a:rPr>
              <a:t>NCR</a:t>
            </a:r>
            <a:r>
              <a:rPr lang="en-US" sz="1800" b="0" i="0" dirty="0">
                <a:solidFill>
                  <a:srgbClr val="202122"/>
                </a:solidFill>
                <a:effectLst/>
                <a:latin typeface="Arial" panose="020B0604020202020204" pitchFamily="34" charset="0"/>
              </a:rPr>
              <a:t> includes especially </a:t>
            </a:r>
            <a:r>
              <a:rPr lang="en-US" sz="1800" b="0" i="0" u="none" strike="noStrike" dirty="0">
                <a:solidFill>
                  <a:srgbClr val="0B0080"/>
                </a:solidFill>
                <a:effectLst/>
                <a:latin typeface="Arial" panose="020B0604020202020204" pitchFamily="34" charset="0"/>
                <a:hlinkClick r:id="rId7" tooltip="Faridabad"/>
              </a:rPr>
              <a:t>Faridabad</a:t>
            </a:r>
            <a:r>
              <a:rPr lang="en-US" sz="1800" b="0" i="0" dirty="0">
                <a:solidFill>
                  <a:srgbClr val="202122"/>
                </a:solidFill>
                <a:effectLst/>
                <a:latin typeface="Arial" panose="020B0604020202020204" pitchFamily="34" charset="0"/>
              </a:rPr>
              <a:t> and </a:t>
            </a:r>
            <a:r>
              <a:rPr lang="en-US" sz="1800" b="0" i="0" u="none" strike="noStrike" dirty="0">
                <a:solidFill>
                  <a:srgbClr val="0B0080"/>
                </a:solidFill>
                <a:effectLst/>
                <a:latin typeface="Arial" panose="020B0604020202020204" pitchFamily="34" charset="0"/>
                <a:hlinkClick r:id="rId8" tooltip="Gurugram"/>
              </a:rPr>
              <a:t>Gurugram</a:t>
            </a:r>
            <a:r>
              <a:rPr lang="en-US" sz="1800" b="0" i="0" dirty="0">
                <a:solidFill>
                  <a:srgbClr val="202122"/>
                </a:solidFill>
                <a:effectLst/>
                <a:latin typeface="Arial" panose="020B0604020202020204" pitchFamily="34" charset="0"/>
              </a:rPr>
              <a:t>– </a:t>
            </a:r>
            <a:r>
              <a:rPr lang="en-US" sz="1800" b="0" i="0" u="none" strike="noStrike" dirty="0">
                <a:solidFill>
                  <a:srgbClr val="0B0080"/>
                </a:solidFill>
                <a:effectLst/>
                <a:latin typeface="Arial" panose="020B0604020202020204" pitchFamily="34" charset="0"/>
                <a:hlinkClick r:id="rId9" tooltip="Haryana"/>
              </a:rPr>
              <a:t>Haryana</a:t>
            </a:r>
            <a:r>
              <a:rPr lang="en-US" sz="1800" b="0" i="0" dirty="0">
                <a:solidFill>
                  <a:srgbClr val="202122"/>
                </a:solidFill>
                <a:effectLst/>
                <a:latin typeface="Arial" panose="020B0604020202020204" pitchFamily="34" charset="0"/>
              </a:rPr>
              <a:t>, is one of the most heavily polluted cities in </a:t>
            </a:r>
            <a:r>
              <a:rPr lang="en-US" sz="1800" b="0" i="0" dirty="0" err="1">
                <a:solidFill>
                  <a:srgbClr val="202122"/>
                </a:solidFill>
                <a:effectLst/>
                <a:latin typeface="Arial" panose="020B0604020202020204" pitchFamily="34" charset="0"/>
              </a:rPr>
              <a:t>India,having</a:t>
            </a:r>
            <a:r>
              <a:rPr lang="en-US" sz="1800" b="0" i="0" dirty="0">
                <a:solidFill>
                  <a:srgbClr val="202122"/>
                </a:solidFill>
                <a:effectLst/>
                <a:latin typeface="Arial" panose="020B0604020202020204" pitchFamily="34" charset="0"/>
              </a:rPr>
              <a:t> for instance one of the country's highest volumes of </a:t>
            </a:r>
            <a:r>
              <a:rPr lang="en-US" sz="1800" b="0" i="0" u="none" strike="noStrike" dirty="0">
                <a:solidFill>
                  <a:srgbClr val="0B0080"/>
                </a:solidFill>
                <a:effectLst/>
                <a:latin typeface="Arial" panose="020B0604020202020204" pitchFamily="34" charset="0"/>
                <a:hlinkClick r:id="rId10" tooltip="Particulates"/>
              </a:rPr>
              <a:t>particulate matter</a:t>
            </a:r>
            <a:r>
              <a:rPr lang="en-US" sz="1800" b="0" i="0" dirty="0">
                <a:solidFill>
                  <a:srgbClr val="202122"/>
                </a:solidFill>
                <a:effectLst/>
                <a:latin typeface="Arial" panose="020B0604020202020204" pitchFamily="34" charset="0"/>
              </a:rPr>
              <a:t> pollution. The </a:t>
            </a:r>
            <a:r>
              <a:rPr lang="en-US" sz="1800" b="0" i="0" u="none" strike="noStrike" dirty="0">
                <a:solidFill>
                  <a:srgbClr val="0B0080"/>
                </a:solidFill>
                <a:effectLst/>
                <a:latin typeface="Arial" panose="020B0604020202020204" pitchFamily="34" charset="0"/>
                <a:hlinkClick r:id="rId11" tooltip="Air quality index"/>
              </a:rPr>
              <a:t>air quality index</a:t>
            </a:r>
            <a:r>
              <a:rPr lang="en-US" sz="1800" b="0" i="0" dirty="0">
                <a:solidFill>
                  <a:srgbClr val="202122"/>
                </a:solidFill>
                <a:effectLst/>
                <a:latin typeface="Arial" panose="020B0604020202020204" pitchFamily="34" charset="0"/>
              </a:rPr>
              <a:t> of Delhi is generally moderate (101–200) level between January to September, and then it drastically deteriorates to Very Poor (301–400), severe (401–500) or hazardous (500+) levels in three months between October and December, due to various factors including stubble burning, fire crackers burning during Diwali and cold </a:t>
            </a:r>
            <a:r>
              <a:rPr lang="en-US" sz="1800" b="0" i="0" dirty="0" err="1">
                <a:solidFill>
                  <a:srgbClr val="202122"/>
                </a:solidFill>
                <a:effectLst/>
                <a:latin typeface="Arial" panose="020B0604020202020204" pitchFamily="34" charset="0"/>
              </a:rPr>
              <a:t>weather.In</a:t>
            </a:r>
            <a:r>
              <a:rPr lang="en-US" sz="1800" b="0" i="0" dirty="0">
                <a:solidFill>
                  <a:srgbClr val="202122"/>
                </a:solidFill>
                <a:effectLst/>
                <a:latin typeface="Arial" panose="020B0604020202020204" pitchFamily="34" charset="0"/>
              </a:rPr>
              <a:t> May 2014 the World Health Organization announced </a:t>
            </a:r>
            <a:r>
              <a:rPr lang="en-US" sz="1800" b="0" i="0" u="none" strike="noStrike" dirty="0">
                <a:solidFill>
                  <a:srgbClr val="0B0080"/>
                </a:solidFill>
                <a:effectLst/>
                <a:latin typeface="Arial" panose="020B0604020202020204" pitchFamily="34" charset="0"/>
                <a:hlinkClick r:id="rId12" tooltip="New Delhi"/>
              </a:rPr>
              <a:t>New Delhi</a:t>
            </a:r>
            <a:r>
              <a:rPr lang="en-US" sz="1800" b="0" i="0" dirty="0">
                <a:solidFill>
                  <a:srgbClr val="202122"/>
                </a:solidFill>
                <a:effectLst/>
                <a:latin typeface="Arial" panose="020B0604020202020204" pitchFamily="34" charset="0"/>
              </a:rPr>
              <a:t> as the most polluted city in the world.</a:t>
            </a:r>
            <a:endParaRPr lang="en-IN" sz="1800" dirty="0"/>
          </a:p>
        </p:txBody>
      </p:sp>
    </p:spTree>
    <p:extLst>
      <p:ext uri="{BB962C8B-B14F-4D97-AF65-F5344CB8AC3E}">
        <p14:creationId xmlns:p14="http://schemas.microsoft.com/office/powerpoint/2010/main" val="2924735086"/>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4EF56-0910-431F-837D-0DEFD58957CA}"/>
              </a:ext>
            </a:extLst>
          </p:cNvPr>
          <p:cNvSpPr>
            <a:spLocks noGrp="1"/>
          </p:cNvSpPr>
          <p:nvPr>
            <p:ph type="title"/>
          </p:nvPr>
        </p:nvSpPr>
        <p:spPr>
          <a:xfrm>
            <a:off x="3218688" y="-22095"/>
            <a:ext cx="5029200" cy="1371600"/>
          </a:xfrm>
        </p:spPr>
        <p:txBody>
          <a:bodyPr>
            <a:normAutofit/>
          </a:bodyPr>
          <a:lstStyle/>
          <a:p>
            <a:r>
              <a:rPr lang="en-US" sz="5400" b="1" dirty="0"/>
              <a:t>COMPARISION</a:t>
            </a:r>
            <a:endParaRPr lang="en-IN" sz="5400" b="1" dirty="0"/>
          </a:p>
        </p:txBody>
      </p:sp>
      <p:sp>
        <p:nvSpPr>
          <p:cNvPr id="6" name="Text Placeholder 5">
            <a:extLst>
              <a:ext uri="{FF2B5EF4-FFF2-40B4-BE49-F238E27FC236}">
                <a16:creationId xmlns:a16="http://schemas.microsoft.com/office/drawing/2014/main" id="{D0F3A711-56B0-4546-9D5E-53575CB51626}"/>
              </a:ext>
            </a:extLst>
          </p:cNvPr>
          <p:cNvSpPr>
            <a:spLocks noGrp="1"/>
          </p:cNvSpPr>
          <p:nvPr>
            <p:ph type="body" idx="1"/>
          </p:nvPr>
        </p:nvSpPr>
        <p:spPr>
          <a:xfrm>
            <a:off x="4068318" y="1153859"/>
            <a:ext cx="4663440" cy="640080"/>
          </a:xfrm>
        </p:spPr>
        <p:txBody>
          <a:bodyPr>
            <a:normAutofit/>
          </a:bodyPr>
          <a:lstStyle/>
          <a:p>
            <a:r>
              <a:rPr lang="en-US" sz="2800" dirty="0">
                <a:solidFill>
                  <a:srgbClr val="0070C0"/>
                </a:solidFill>
              </a:rPr>
              <a:t>SIKKIM</a:t>
            </a:r>
            <a:r>
              <a:rPr lang="en-US" sz="2800" dirty="0"/>
              <a:t> </a:t>
            </a:r>
            <a:r>
              <a:rPr lang="en-US" sz="2800" dirty="0">
                <a:solidFill>
                  <a:srgbClr val="0070C0"/>
                </a:solidFill>
              </a:rPr>
              <a:t>POLLUTION</a:t>
            </a:r>
            <a:endParaRPr lang="en-IN" sz="2800" dirty="0">
              <a:solidFill>
                <a:srgbClr val="0070C0"/>
              </a:solidFill>
            </a:endParaRPr>
          </a:p>
        </p:txBody>
      </p:sp>
      <p:graphicFrame>
        <p:nvGraphicFramePr>
          <p:cNvPr id="18" name="Content Placeholder 17">
            <a:extLst>
              <a:ext uri="{FF2B5EF4-FFF2-40B4-BE49-F238E27FC236}">
                <a16:creationId xmlns:a16="http://schemas.microsoft.com/office/drawing/2014/main" id="{566146CE-B696-443F-9B86-02AEC6F2065B}"/>
              </a:ext>
            </a:extLst>
          </p:cNvPr>
          <p:cNvGraphicFramePr>
            <a:graphicFrameLocks noGrp="1"/>
          </p:cNvGraphicFramePr>
          <p:nvPr>
            <p:ph sz="half" idx="2"/>
            <p:extLst>
              <p:ext uri="{D42A27DB-BD31-4B8C-83A1-F6EECF244321}">
                <p14:modId xmlns:p14="http://schemas.microsoft.com/office/powerpoint/2010/main" val="1360829145"/>
              </p:ext>
            </p:extLst>
          </p:nvPr>
        </p:nvGraphicFramePr>
        <p:xfrm>
          <a:off x="790575" y="1996225"/>
          <a:ext cx="10100849" cy="4500738"/>
        </p:xfrm>
        <a:graphic>
          <a:graphicData uri="http://schemas.openxmlformats.org/drawingml/2006/table">
            <a:tbl>
              <a:tblPr/>
              <a:tblGrid>
                <a:gridCol w="3719100">
                  <a:extLst>
                    <a:ext uri="{9D8B030D-6E8A-4147-A177-3AD203B41FA5}">
                      <a16:colId xmlns:a16="http://schemas.microsoft.com/office/drawing/2014/main" val="50236550"/>
                    </a:ext>
                  </a:extLst>
                </a:gridCol>
                <a:gridCol w="1700625">
                  <a:extLst>
                    <a:ext uri="{9D8B030D-6E8A-4147-A177-3AD203B41FA5}">
                      <a16:colId xmlns:a16="http://schemas.microsoft.com/office/drawing/2014/main" val="2948422596"/>
                    </a:ext>
                  </a:extLst>
                </a:gridCol>
                <a:gridCol w="1123950">
                  <a:extLst>
                    <a:ext uri="{9D8B030D-6E8A-4147-A177-3AD203B41FA5}">
                      <a16:colId xmlns:a16="http://schemas.microsoft.com/office/drawing/2014/main" val="4089415462"/>
                    </a:ext>
                  </a:extLst>
                </a:gridCol>
                <a:gridCol w="2034061">
                  <a:extLst>
                    <a:ext uri="{9D8B030D-6E8A-4147-A177-3AD203B41FA5}">
                      <a16:colId xmlns:a16="http://schemas.microsoft.com/office/drawing/2014/main" val="3609161029"/>
                    </a:ext>
                  </a:extLst>
                </a:gridCol>
                <a:gridCol w="1523113">
                  <a:extLst>
                    <a:ext uri="{9D8B030D-6E8A-4147-A177-3AD203B41FA5}">
                      <a16:colId xmlns:a16="http://schemas.microsoft.com/office/drawing/2014/main" val="2995040492"/>
                    </a:ext>
                  </a:extLst>
                </a:gridCol>
              </a:tblGrid>
              <a:tr h="259301">
                <a:tc>
                  <a:txBody>
                    <a:bodyPr/>
                    <a:lstStyle/>
                    <a:p>
                      <a:r>
                        <a:rPr lang="en-IN" sz="1400" b="1" dirty="0">
                          <a:effectLst/>
                        </a:rPr>
                        <a:t>Air Pollution</a:t>
                      </a:r>
                    </a:p>
                  </a:txBody>
                  <a:tcPr marL="42401" marR="42401" marT="21200" marB="706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pPr algn="l"/>
                      <a:r>
                        <a:rPr lang="en-IN" sz="2400" b="1" dirty="0">
                          <a:solidFill>
                            <a:srgbClr val="1E8E18"/>
                          </a:solidFill>
                          <a:effectLst/>
                        </a:rPr>
                        <a:t>Very Low</a:t>
                      </a:r>
                      <a:endParaRPr lang="en-IN" sz="2400" b="1" dirty="0">
                        <a:effectLst/>
                      </a:endParaRPr>
                    </a:p>
                  </a:txBody>
                  <a:tcPr marL="42401" marR="17667" marT="21200" marB="7067"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tcPr>
                </a:tc>
                <a:tc>
                  <a:txBody>
                    <a:bodyPr/>
                    <a:lstStyle/>
                    <a:p>
                      <a:pPr algn="l"/>
                      <a:r>
                        <a:rPr lang="en-IN" sz="2400" b="1" dirty="0">
                          <a:effectLst/>
                        </a:rPr>
                        <a:t> 9.38</a:t>
                      </a:r>
                    </a:p>
                  </a:txBody>
                  <a:tcPr marL="42401" marR="17667" marT="21200" marB="7067"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tc>
                  <a:txBody>
                    <a:bodyPr/>
                    <a:lstStyle/>
                    <a:p>
                      <a:r>
                        <a:rPr lang="en-IN" sz="2400" b="1" dirty="0">
                          <a:solidFill>
                            <a:srgbClr val="670300"/>
                          </a:solidFill>
                          <a:effectLst/>
                        </a:rPr>
                        <a:t>Very High</a:t>
                      </a:r>
                      <a:endParaRPr lang="en-IN" sz="2400" b="1" dirty="0">
                        <a:effectLst/>
                      </a:endParaRPr>
                    </a:p>
                  </a:txBody>
                  <a:tcPr marL="42401" marR="42401" marT="14134" marB="1060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l"/>
                      <a:r>
                        <a:rPr lang="en-IN" sz="2400" b="1" dirty="0">
                          <a:effectLst/>
                        </a:rPr>
                        <a:t>88.13</a:t>
                      </a:r>
                    </a:p>
                  </a:txBody>
                  <a:tcPr marL="42401" marR="42401" marT="14134" marB="1060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1060194628"/>
                  </a:ext>
                </a:extLst>
              </a:tr>
              <a:tr h="707655">
                <a:tc>
                  <a:txBody>
                    <a:bodyPr/>
                    <a:lstStyle/>
                    <a:p>
                      <a:r>
                        <a:rPr lang="en-US" sz="1400" b="1" dirty="0">
                          <a:effectLst/>
                        </a:rPr>
                        <a:t>Drinking Water Pollution and Inaccessibility</a:t>
                      </a:r>
                    </a:p>
                  </a:txBody>
                  <a:tcPr marL="42401" marR="42401" marT="21200" marB="706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a:r>
                        <a:rPr lang="en-IN" sz="2400" b="1" dirty="0">
                          <a:solidFill>
                            <a:srgbClr val="1E8E18"/>
                          </a:solidFill>
                          <a:effectLst/>
                        </a:rPr>
                        <a:t>Low</a:t>
                      </a:r>
                      <a:r>
                        <a:rPr lang="en-IN" sz="2400" b="1" dirty="0">
                          <a:effectLst/>
                        </a:rPr>
                        <a:t> </a:t>
                      </a:r>
                    </a:p>
                  </a:txBody>
                  <a:tcPr marL="42401" marR="17667" marT="21200" marB="7067" anchor="ctr">
                    <a:lnL w="12700" cap="flat" cmpd="sng" algn="ctr">
                      <a:solidFill>
                        <a:schemeClr val="tx1"/>
                      </a:solidFill>
                      <a:prstDash val="solid"/>
                      <a:round/>
                      <a:headEnd type="none" w="med" len="med"/>
                      <a:tailEnd type="none" w="med" len="med"/>
                    </a:lnL>
                    <a:lnR>
                      <a:noFill/>
                    </a:lnR>
                    <a:lnT>
                      <a:noFill/>
                    </a:lnT>
                    <a:lnB>
                      <a:noFill/>
                    </a:lnB>
                  </a:tcPr>
                </a:tc>
                <a:tc>
                  <a:txBody>
                    <a:bodyPr/>
                    <a:lstStyle/>
                    <a:p>
                      <a:pPr algn="l"/>
                      <a:r>
                        <a:rPr lang="en-IN" sz="2400" b="1" dirty="0">
                          <a:effectLst/>
                        </a:rPr>
                        <a:t> 33.33</a:t>
                      </a:r>
                    </a:p>
                  </a:txBody>
                  <a:tcPr marL="42401" marR="17667" marT="21200" marB="7067" anchor="ctr">
                    <a:lnL>
                      <a:noFill/>
                    </a:lnL>
                    <a:lnR w="12700" cap="flat" cmpd="sng" algn="ctr">
                      <a:solidFill>
                        <a:schemeClr val="tx1"/>
                      </a:solidFill>
                      <a:prstDash val="solid"/>
                      <a:round/>
                      <a:headEnd type="none" w="med" len="med"/>
                      <a:tailEnd type="none" w="med" len="med"/>
                    </a:lnR>
                    <a:lnT>
                      <a:noFill/>
                    </a:lnT>
                    <a:lnB>
                      <a:noFill/>
                    </a:lnB>
                  </a:tcPr>
                </a:tc>
                <a:tc>
                  <a:txBody>
                    <a:bodyPr/>
                    <a:lstStyle/>
                    <a:p>
                      <a:r>
                        <a:rPr lang="en-IN" sz="2400" b="1" dirty="0">
                          <a:solidFill>
                            <a:srgbClr val="9B1E1B"/>
                          </a:solidFill>
                          <a:effectLst/>
                        </a:rPr>
                        <a:t>High</a:t>
                      </a:r>
                      <a:endParaRPr lang="en-IN" sz="2400" b="1" dirty="0">
                        <a:effectLst/>
                      </a:endParaRPr>
                    </a:p>
                  </a:txBody>
                  <a:tcPr marL="42401" marR="42401" marT="14134" marB="106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l"/>
                      <a:r>
                        <a:rPr lang="en-IN" sz="2400" b="1" dirty="0">
                          <a:effectLst/>
                        </a:rPr>
                        <a:t>62.48</a:t>
                      </a:r>
                    </a:p>
                  </a:txBody>
                  <a:tcPr marL="42401" marR="42401" marT="14134" marB="10600" anchor="ctr">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34351249"/>
                  </a:ext>
                </a:extLst>
              </a:tr>
              <a:tr h="707655">
                <a:tc>
                  <a:txBody>
                    <a:bodyPr/>
                    <a:lstStyle/>
                    <a:p>
                      <a:r>
                        <a:rPr lang="en-IN" sz="1400" b="1" dirty="0">
                          <a:effectLst/>
                        </a:rPr>
                        <a:t>Dissatisfaction with Garbage Disposal</a:t>
                      </a:r>
                    </a:p>
                  </a:txBody>
                  <a:tcPr marL="42401" marR="42401" marT="21200" marB="706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a:r>
                        <a:rPr lang="en-IN" sz="2400" b="1" dirty="0">
                          <a:solidFill>
                            <a:srgbClr val="1E8E18"/>
                          </a:solidFill>
                          <a:effectLst/>
                        </a:rPr>
                        <a:t>Low</a:t>
                      </a:r>
                      <a:r>
                        <a:rPr lang="en-IN" sz="2400" b="1" dirty="0">
                          <a:effectLst/>
                        </a:rPr>
                        <a:t> </a:t>
                      </a:r>
                    </a:p>
                  </a:txBody>
                  <a:tcPr marL="42401" marR="17667" marT="21200" marB="7067" anchor="ctr">
                    <a:lnL w="12700" cap="flat" cmpd="sng" algn="ctr">
                      <a:solidFill>
                        <a:schemeClr val="tx1"/>
                      </a:solidFill>
                      <a:prstDash val="solid"/>
                      <a:round/>
                      <a:headEnd type="none" w="med" len="med"/>
                      <a:tailEnd type="none" w="med" len="med"/>
                    </a:lnL>
                    <a:lnR>
                      <a:noFill/>
                    </a:lnR>
                    <a:lnT>
                      <a:noFill/>
                    </a:lnT>
                    <a:lnB>
                      <a:noFill/>
                    </a:lnB>
                  </a:tcPr>
                </a:tc>
                <a:tc>
                  <a:txBody>
                    <a:bodyPr/>
                    <a:lstStyle/>
                    <a:p>
                      <a:pPr algn="l"/>
                      <a:r>
                        <a:rPr lang="en-IN" sz="2400" b="1" dirty="0">
                          <a:effectLst/>
                        </a:rPr>
                        <a:t> 34.38</a:t>
                      </a:r>
                    </a:p>
                  </a:txBody>
                  <a:tcPr marL="42401" marR="17667" marT="21200" marB="7067" anchor="ctr">
                    <a:lnL>
                      <a:noFill/>
                    </a:lnL>
                    <a:lnR w="12700" cap="flat" cmpd="sng" algn="ctr">
                      <a:solidFill>
                        <a:schemeClr val="tx1"/>
                      </a:solidFill>
                      <a:prstDash val="solid"/>
                      <a:round/>
                      <a:headEnd type="none" w="med" len="med"/>
                      <a:tailEnd type="none" w="med" len="med"/>
                    </a:lnR>
                    <a:lnT>
                      <a:noFill/>
                    </a:lnT>
                    <a:lnB>
                      <a:noFill/>
                    </a:lnB>
                  </a:tcPr>
                </a:tc>
                <a:tc>
                  <a:txBody>
                    <a:bodyPr/>
                    <a:lstStyle/>
                    <a:p>
                      <a:r>
                        <a:rPr lang="en-IN" sz="2400" b="1" dirty="0">
                          <a:solidFill>
                            <a:srgbClr val="9B1E1B"/>
                          </a:solidFill>
                          <a:effectLst/>
                        </a:rPr>
                        <a:t>High</a:t>
                      </a:r>
                      <a:endParaRPr lang="en-IN" sz="2400" b="1" dirty="0">
                        <a:effectLst/>
                      </a:endParaRPr>
                    </a:p>
                  </a:txBody>
                  <a:tcPr marL="42401" marR="42401" marT="14134" marB="106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l"/>
                      <a:r>
                        <a:rPr lang="en-IN" sz="2400" b="1" dirty="0">
                          <a:effectLst/>
                        </a:rPr>
                        <a:t>74.56</a:t>
                      </a:r>
                    </a:p>
                  </a:txBody>
                  <a:tcPr marL="42401" marR="42401" marT="14134" marB="10600" anchor="ctr">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1606198489"/>
                  </a:ext>
                </a:extLst>
              </a:tr>
              <a:tr h="268421">
                <a:tc>
                  <a:txBody>
                    <a:bodyPr/>
                    <a:lstStyle/>
                    <a:p>
                      <a:r>
                        <a:rPr lang="en-IN" sz="1400" b="1" dirty="0">
                          <a:effectLst/>
                        </a:rPr>
                        <a:t>Dirty and Untidy</a:t>
                      </a:r>
                    </a:p>
                  </a:txBody>
                  <a:tcPr marL="42401" marR="42401" marT="21200" marB="706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a:r>
                        <a:rPr lang="en-IN" sz="2400" b="1" dirty="0">
                          <a:solidFill>
                            <a:srgbClr val="1E8E18"/>
                          </a:solidFill>
                          <a:effectLst/>
                        </a:rPr>
                        <a:t>Low</a:t>
                      </a:r>
                      <a:r>
                        <a:rPr lang="en-IN" sz="2400" b="1" dirty="0">
                          <a:effectLst/>
                        </a:rPr>
                        <a:t> </a:t>
                      </a:r>
                    </a:p>
                  </a:txBody>
                  <a:tcPr marL="42401" marR="17667" marT="21200" marB="7067" anchor="ctr">
                    <a:lnL w="12700" cap="flat" cmpd="sng" algn="ctr">
                      <a:solidFill>
                        <a:schemeClr val="tx1"/>
                      </a:solidFill>
                      <a:prstDash val="solid"/>
                      <a:round/>
                      <a:headEnd type="none" w="med" len="med"/>
                      <a:tailEnd type="none" w="med" len="med"/>
                    </a:lnL>
                    <a:lnR>
                      <a:noFill/>
                    </a:lnR>
                    <a:lnT>
                      <a:noFill/>
                    </a:lnT>
                    <a:lnB>
                      <a:noFill/>
                    </a:lnB>
                  </a:tcPr>
                </a:tc>
                <a:tc>
                  <a:txBody>
                    <a:bodyPr/>
                    <a:lstStyle/>
                    <a:p>
                      <a:pPr algn="l"/>
                      <a:r>
                        <a:rPr lang="en-IN" sz="2400" b="1" dirty="0">
                          <a:effectLst/>
                        </a:rPr>
                        <a:t> 28.12</a:t>
                      </a:r>
                    </a:p>
                  </a:txBody>
                  <a:tcPr marL="42401" marR="17667" marT="21200" marB="7067" anchor="ctr">
                    <a:lnL>
                      <a:noFill/>
                    </a:lnL>
                    <a:lnR w="12700" cap="flat" cmpd="sng" algn="ctr">
                      <a:solidFill>
                        <a:schemeClr val="tx1"/>
                      </a:solidFill>
                      <a:prstDash val="solid"/>
                      <a:round/>
                      <a:headEnd type="none" w="med" len="med"/>
                      <a:tailEnd type="none" w="med" len="med"/>
                    </a:lnR>
                    <a:lnT>
                      <a:noFill/>
                    </a:lnT>
                    <a:lnB>
                      <a:noFill/>
                    </a:lnB>
                  </a:tcPr>
                </a:tc>
                <a:tc>
                  <a:txBody>
                    <a:bodyPr/>
                    <a:lstStyle/>
                    <a:p>
                      <a:r>
                        <a:rPr lang="en-IN" sz="2400" b="1" dirty="0">
                          <a:solidFill>
                            <a:srgbClr val="9B1E1B"/>
                          </a:solidFill>
                          <a:effectLst/>
                        </a:rPr>
                        <a:t>High</a:t>
                      </a:r>
                      <a:endParaRPr lang="en-IN" sz="2400" b="1" dirty="0">
                        <a:effectLst/>
                      </a:endParaRPr>
                    </a:p>
                  </a:txBody>
                  <a:tcPr marL="42401" marR="42401" marT="14134" marB="106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l"/>
                      <a:r>
                        <a:rPr lang="en-IN" sz="2400" b="1" dirty="0">
                          <a:effectLst/>
                        </a:rPr>
                        <a:t>71.51</a:t>
                      </a:r>
                    </a:p>
                  </a:txBody>
                  <a:tcPr marL="42401" marR="42401" marT="14134" marB="10600" anchor="ctr">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2619727582"/>
                  </a:ext>
                </a:extLst>
              </a:tr>
              <a:tr h="488037">
                <a:tc>
                  <a:txBody>
                    <a:bodyPr/>
                    <a:lstStyle/>
                    <a:p>
                      <a:r>
                        <a:rPr lang="en-IN" sz="1400" b="1" dirty="0">
                          <a:effectLst/>
                        </a:rPr>
                        <a:t>Noise and Light Pollution</a:t>
                      </a:r>
                    </a:p>
                  </a:txBody>
                  <a:tcPr marL="42401" marR="42401" marT="21200" marB="706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a:r>
                        <a:rPr lang="en-IN" sz="2400" b="1" dirty="0">
                          <a:solidFill>
                            <a:srgbClr val="D3B43F"/>
                          </a:solidFill>
                          <a:effectLst/>
                        </a:rPr>
                        <a:t>Moderate</a:t>
                      </a:r>
                      <a:r>
                        <a:rPr lang="en-IN" sz="2400" b="1" dirty="0">
                          <a:effectLst/>
                        </a:rPr>
                        <a:t> </a:t>
                      </a:r>
                    </a:p>
                  </a:txBody>
                  <a:tcPr marL="42401" marR="17667" marT="21200" marB="7067" anchor="ctr">
                    <a:lnL w="12700" cap="flat" cmpd="sng" algn="ctr">
                      <a:solidFill>
                        <a:schemeClr val="tx1"/>
                      </a:solidFill>
                      <a:prstDash val="solid"/>
                      <a:round/>
                      <a:headEnd type="none" w="med" len="med"/>
                      <a:tailEnd type="none" w="med" len="med"/>
                    </a:lnL>
                    <a:lnR>
                      <a:noFill/>
                    </a:lnR>
                    <a:lnT>
                      <a:noFill/>
                    </a:lnT>
                    <a:lnB>
                      <a:noFill/>
                    </a:lnB>
                  </a:tcPr>
                </a:tc>
                <a:tc>
                  <a:txBody>
                    <a:bodyPr/>
                    <a:lstStyle/>
                    <a:p>
                      <a:pPr algn="l"/>
                      <a:r>
                        <a:rPr lang="en-IN" sz="2400" b="1" dirty="0">
                          <a:effectLst/>
                        </a:rPr>
                        <a:t> 40.62</a:t>
                      </a:r>
                    </a:p>
                  </a:txBody>
                  <a:tcPr marL="42401" marR="17667" marT="21200" marB="7067" anchor="ctr">
                    <a:lnL>
                      <a:noFill/>
                    </a:lnL>
                    <a:lnR w="12700" cap="flat" cmpd="sng" algn="ctr">
                      <a:solidFill>
                        <a:schemeClr val="tx1"/>
                      </a:solidFill>
                      <a:prstDash val="solid"/>
                      <a:round/>
                      <a:headEnd type="none" w="med" len="med"/>
                      <a:tailEnd type="none" w="med" len="med"/>
                    </a:lnR>
                    <a:lnT>
                      <a:noFill/>
                    </a:lnT>
                    <a:lnB>
                      <a:noFill/>
                    </a:lnB>
                  </a:tcPr>
                </a:tc>
                <a:tc>
                  <a:txBody>
                    <a:bodyPr/>
                    <a:lstStyle/>
                    <a:p>
                      <a:r>
                        <a:rPr lang="en-IN" sz="2400" b="1" dirty="0">
                          <a:solidFill>
                            <a:srgbClr val="9B1E1B"/>
                          </a:solidFill>
                          <a:effectLst/>
                        </a:rPr>
                        <a:t>High</a:t>
                      </a:r>
                      <a:endParaRPr lang="en-IN" sz="2400" b="1" dirty="0">
                        <a:effectLst/>
                      </a:endParaRPr>
                    </a:p>
                  </a:txBody>
                  <a:tcPr marL="42401" marR="42401" marT="14134" marB="106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l"/>
                      <a:r>
                        <a:rPr lang="en-IN" sz="2400" b="1" dirty="0">
                          <a:effectLst/>
                        </a:rPr>
                        <a:t>64.02</a:t>
                      </a:r>
                    </a:p>
                  </a:txBody>
                  <a:tcPr marL="42401" marR="42401" marT="14134" marB="10600" anchor="ctr">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4092202756"/>
                  </a:ext>
                </a:extLst>
              </a:tr>
              <a:tr h="268421">
                <a:tc>
                  <a:txBody>
                    <a:bodyPr/>
                    <a:lstStyle/>
                    <a:p>
                      <a:r>
                        <a:rPr lang="en-IN" sz="1400" b="1" dirty="0">
                          <a:effectLst/>
                        </a:rPr>
                        <a:t>Water Pollution</a:t>
                      </a:r>
                    </a:p>
                  </a:txBody>
                  <a:tcPr marL="42401" marR="42401" marT="21200" marB="706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a:r>
                        <a:rPr lang="en-IN" sz="2400" b="1" dirty="0">
                          <a:solidFill>
                            <a:srgbClr val="D3B43F"/>
                          </a:solidFill>
                          <a:effectLst/>
                        </a:rPr>
                        <a:t>Moderate</a:t>
                      </a:r>
                      <a:r>
                        <a:rPr lang="en-IN" sz="2400" b="1" dirty="0">
                          <a:effectLst/>
                        </a:rPr>
                        <a:t> </a:t>
                      </a:r>
                    </a:p>
                  </a:txBody>
                  <a:tcPr marL="42401" marR="17667" marT="21200" marB="7067" anchor="ctr">
                    <a:lnL w="12700" cap="flat" cmpd="sng" algn="ctr">
                      <a:solidFill>
                        <a:schemeClr val="tx1"/>
                      </a:solidFill>
                      <a:prstDash val="solid"/>
                      <a:round/>
                      <a:headEnd type="none" w="med" len="med"/>
                      <a:tailEnd type="none" w="med" len="med"/>
                    </a:lnL>
                    <a:lnR>
                      <a:noFill/>
                    </a:lnR>
                    <a:lnT>
                      <a:noFill/>
                    </a:lnT>
                    <a:lnB>
                      <a:noFill/>
                    </a:lnB>
                  </a:tcPr>
                </a:tc>
                <a:tc>
                  <a:txBody>
                    <a:bodyPr/>
                    <a:lstStyle/>
                    <a:p>
                      <a:pPr algn="l"/>
                      <a:r>
                        <a:rPr lang="en-IN" sz="2400" b="1" dirty="0">
                          <a:effectLst/>
                        </a:rPr>
                        <a:t> 46.88</a:t>
                      </a:r>
                    </a:p>
                  </a:txBody>
                  <a:tcPr marL="42401" marR="17667" marT="21200" marB="7067" anchor="ctr">
                    <a:lnL>
                      <a:noFill/>
                    </a:lnL>
                    <a:lnR w="12700" cap="flat" cmpd="sng" algn="ctr">
                      <a:solidFill>
                        <a:schemeClr val="tx1"/>
                      </a:solidFill>
                      <a:prstDash val="solid"/>
                      <a:round/>
                      <a:headEnd type="none" w="med" len="med"/>
                      <a:tailEnd type="none" w="med" len="med"/>
                    </a:lnR>
                    <a:lnT>
                      <a:noFill/>
                    </a:lnT>
                    <a:lnB>
                      <a:noFill/>
                    </a:lnB>
                  </a:tcPr>
                </a:tc>
                <a:tc>
                  <a:txBody>
                    <a:bodyPr/>
                    <a:lstStyle/>
                    <a:p>
                      <a:r>
                        <a:rPr lang="en-IN" sz="2400" b="1" dirty="0">
                          <a:solidFill>
                            <a:srgbClr val="9B1E1B"/>
                          </a:solidFill>
                          <a:effectLst/>
                        </a:rPr>
                        <a:t>High</a:t>
                      </a:r>
                      <a:endParaRPr lang="en-IN" sz="2400" b="1" dirty="0">
                        <a:effectLst/>
                      </a:endParaRPr>
                    </a:p>
                  </a:txBody>
                  <a:tcPr marL="42401" marR="42401" marT="14134" marB="106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l"/>
                      <a:r>
                        <a:rPr lang="en-IN" sz="2400" b="1" dirty="0">
                          <a:effectLst/>
                        </a:rPr>
                        <a:t>77.42</a:t>
                      </a:r>
                    </a:p>
                  </a:txBody>
                  <a:tcPr marL="42401" marR="42401" marT="14134" marB="10600" anchor="ctr">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549495132"/>
                  </a:ext>
                </a:extLst>
              </a:tr>
              <a:tr h="707655">
                <a:tc>
                  <a:txBody>
                    <a:bodyPr/>
                    <a:lstStyle/>
                    <a:p>
                      <a:r>
                        <a:rPr lang="en-US" sz="1400" b="1" dirty="0">
                          <a:effectLst/>
                        </a:rPr>
                        <a:t>Dissatisfaction to Spend Time in the City</a:t>
                      </a:r>
                    </a:p>
                  </a:txBody>
                  <a:tcPr marL="42401" marR="42401" marT="21200" marB="706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a:noFill/>
                    </a:lnB>
                  </a:tcPr>
                </a:tc>
                <a:tc>
                  <a:txBody>
                    <a:bodyPr/>
                    <a:lstStyle/>
                    <a:p>
                      <a:pPr algn="l"/>
                      <a:r>
                        <a:rPr lang="en-IN" sz="2400" b="1" dirty="0">
                          <a:solidFill>
                            <a:srgbClr val="1E8E18"/>
                          </a:solidFill>
                          <a:effectLst/>
                        </a:rPr>
                        <a:t>Low</a:t>
                      </a:r>
                      <a:r>
                        <a:rPr lang="en-IN" sz="2400" b="1" dirty="0">
                          <a:effectLst/>
                        </a:rPr>
                        <a:t> </a:t>
                      </a:r>
                    </a:p>
                  </a:txBody>
                  <a:tcPr marL="42401" marR="17667" marT="21200" marB="7067" anchor="ctr">
                    <a:lnL w="12700" cap="flat" cmpd="sng" algn="ctr">
                      <a:solidFill>
                        <a:schemeClr val="tx1"/>
                      </a:solidFill>
                      <a:prstDash val="solid"/>
                      <a:round/>
                      <a:headEnd type="none" w="med" len="med"/>
                      <a:tailEnd type="none" w="med" len="med"/>
                    </a:lnL>
                    <a:lnR>
                      <a:noFill/>
                    </a:lnR>
                    <a:lnT>
                      <a:noFill/>
                    </a:lnT>
                    <a:lnB>
                      <a:noFill/>
                    </a:lnB>
                  </a:tcPr>
                </a:tc>
                <a:tc>
                  <a:txBody>
                    <a:bodyPr/>
                    <a:lstStyle/>
                    <a:p>
                      <a:pPr algn="l"/>
                      <a:r>
                        <a:rPr lang="en-IN" sz="2400" b="1" dirty="0">
                          <a:effectLst/>
                        </a:rPr>
                        <a:t> 21.88</a:t>
                      </a:r>
                    </a:p>
                  </a:txBody>
                  <a:tcPr marL="42401" marR="17667" marT="21200" marB="7067" anchor="ctr">
                    <a:lnL>
                      <a:noFill/>
                    </a:lnL>
                    <a:lnR w="12700" cap="flat" cmpd="sng" algn="ctr">
                      <a:solidFill>
                        <a:schemeClr val="tx1"/>
                      </a:solidFill>
                      <a:prstDash val="solid"/>
                      <a:round/>
                      <a:headEnd type="none" w="med" len="med"/>
                      <a:tailEnd type="none" w="med" len="med"/>
                    </a:lnR>
                    <a:lnT>
                      <a:noFill/>
                    </a:lnT>
                    <a:lnB>
                      <a:noFill/>
                    </a:lnB>
                  </a:tcPr>
                </a:tc>
                <a:tc>
                  <a:txBody>
                    <a:bodyPr/>
                    <a:lstStyle/>
                    <a:p>
                      <a:r>
                        <a:rPr lang="en-IN" sz="2400" b="1" dirty="0">
                          <a:solidFill>
                            <a:srgbClr val="9B1E1B"/>
                          </a:solidFill>
                          <a:effectLst/>
                        </a:rPr>
                        <a:t>High</a:t>
                      </a:r>
                      <a:endParaRPr lang="en-IN" sz="2400" b="1" dirty="0">
                        <a:effectLst/>
                      </a:endParaRPr>
                    </a:p>
                  </a:txBody>
                  <a:tcPr marL="42401" marR="42401" marT="14134" marB="106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l"/>
                      <a:r>
                        <a:rPr lang="en-IN" sz="2400" b="1" dirty="0">
                          <a:effectLst/>
                        </a:rPr>
                        <a:t>78.79</a:t>
                      </a:r>
                    </a:p>
                  </a:txBody>
                  <a:tcPr marL="42401" marR="42401" marT="14134" marB="10600" anchor="ctr">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3102129556"/>
                  </a:ext>
                </a:extLst>
              </a:tr>
              <a:tr h="707655">
                <a:tc>
                  <a:txBody>
                    <a:bodyPr/>
                    <a:lstStyle/>
                    <a:p>
                      <a:r>
                        <a:rPr lang="en-US" sz="1400" b="1" dirty="0">
                          <a:effectLst/>
                        </a:rPr>
                        <a:t>Air Quality </a:t>
                      </a:r>
                    </a:p>
                  </a:txBody>
                  <a:tcPr marL="42401" marR="42401" marT="21200" marB="706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l"/>
                      <a:r>
                        <a:rPr lang="en-IN" sz="2400" b="1" i="0" dirty="0">
                          <a:solidFill>
                            <a:srgbClr val="1E8E18"/>
                          </a:solidFill>
                          <a:effectLst/>
                          <a:latin typeface="Arial" panose="020B0604020202020204" pitchFamily="34" charset="0"/>
                        </a:rPr>
                        <a:t>Very High</a:t>
                      </a:r>
                      <a:r>
                        <a:rPr lang="en-IN" sz="2400" b="1" dirty="0">
                          <a:effectLst/>
                        </a:rPr>
                        <a:t> </a:t>
                      </a:r>
                    </a:p>
                  </a:txBody>
                  <a:tcPr marR="38100" marB="15240" anchor="ctr">
                    <a:lnL w="12700" cap="flat" cmpd="sng" algn="ctr">
                      <a:solidFill>
                        <a:schemeClr val="tx1"/>
                      </a:solidFill>
                      <a:prstDash val="solid"/>
                      <a:round/>
                      <a:headEnd type="none" w="med" len="med"/>
                      <a:tailEnd type="none" w="med" len="med"/>
                    </a:lnL>
                    <a:lnR w="12700" cmpd="sng">
                      <a:noFill/>
                      <a:prstDash val="solid"/>
                    </a:lnR>
                    <a:lnT>
                      <a:noFill/>
                    </a:lnT>
                    <a:lnB w="12700" cap="flat" cmpd="sng" algn="ctr">
                      <a:solidFill>
                        <a:schemeClr val="tx1"/>
                      </a:solidFill>
                      <a:prstDash val="solid"/>
                      <a:round/>
                      <a:headEnd type="none" w="med" len="med"/>
                      <a:tailEnd type="none" w="med" len="med"/>
                    </a:lnB>
                  </a:tcPr>
                </a:tc>
                <a:tc>
                  <a:txBody>
                    <a:bodyPr/>
                    <a:lstStyle/>
                    <a:p>
                      <a:pPr algn="l"/>
                      <a:r>
                        <a:rPr lang="en-IN" sz="2400" b="1" dirty="0">
                          <a:effectLst/>
                        </a:rPr>
                        <a:t>90.62</a:t>
                      </a:r>
                      <a:endParaRPr lang="en-IN" sz="2400" b="1" dirty="0">
                        <a:solidFill>
                          <a:srgbClr val="222222"/>
                        </a:solidFill>
                        <a:effectLst/>
                        <a:latin typeface="Lucida Grande"/>
                      </a:endParaRPr>
                    </a:p>
                  </a:txBody>
                  <a:tcPr marB="15240" anchor="ctr">
                    <a:lnL w="12700" cmpd="sng">
                      <a:noFill/>
                      <a:prstDash val="soli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IN" sz="2400" b="1" i="0" dirty="0">
                          <a:solidFill>
                            <a:srgbClr val="670300"/>
                          </a:solidFill>
                          <a:effectLst/>
                          <a:latin typeface="Arial" panose="020B0604020202020204" pitchFamily="34" charset="0"/>
                        </a:rPr>
                        <a:t>Very Low</a:t>
                      </a:r>
                      <a:endParaRPr lang="en-IN" sz="2400" b="1" dirty="0">
                        <a:effectLst/>
                      </a:endParaRPr>
                    </a:p>
                  </a:txBody>
                  <a:tcPr marL="42401" marR="42401" marT="14134" marB="10600" anchor="ctr">
                    <a:lnL w="12700" cap="flat" cmpd="sng" algn="ctr">
                      <a:solidFill>
                        <a:schemeClr val="tx1"/>
                      </a:solidFill>
                      <a:prstDash val="solid"/>
                      <a:round/>
                      <a:headEnd type="none" w="med" len="med"/>
                      <a:tailEnd type="none" w="med" len="med"/>
                    </a:lnL>
                    <a:lnR w="12700" cmpd="sng">
                      <a:noFill/>
                      <a:prstDash val="soli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IN" sz="2400" b="1" dirty="0">
                          <a:effectLst/>
                        </a:rPr>
                        <a:t>11.87</a:t>
                      </a:r>
                    </a:p>
                  </a:txBody>
                  <a:tcPr marL="42401" marR="42401" marT="14134" marB="10600" anchor="ctr">
                    <a:lnL w="12700" cmpd="sng">
                      <a:noFill/>
                      <a:prstDash val="solid"/>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5169612"/>
                  </a:ext>
                </a:extLst>
              </a:tr>
            </a:tbl>
          </a:graphicData>
        </a:graphic>
      </p:graphicFrame>
      <p:sp>
        <p:nvSpPr>
          <p:cNvPr id="8" name="Text Placeholder 7">
            <a:extLst>
              <a:ext uri="{FF2B5EF4-FFF2-40B4-BE49-F238E27FC236}">
                <a16:creationId xmlns:a16="http://schemas.microsoft.com/office/drawing/2014/main" id="{EFB82D28-9CAC-4604-9EBE-48DCD78D2372}"/>
              </a:ext>
            </a:extLst>
          </p:cNvPr>
          <p:cNvSpPr>
            <a:spLocks noGrp="1"/>
          </p:cNvSpPr>
          <p:nvPr>
            <p:ph type="body" sz="quarter" idx="3"/>
          </p:nvPr>
        </p:nvSpPr>
        <p:spPr>
          <a:xfrm>
            <a:off x="6905244" y="1153859"/>
            <a:ext cx="4663440" cy="640080"/>
          </a:xfrm>
        </p:spPr>
        <p:txBody>
          <a:bodyPr>
            <a:normAutofit/>
          </a:bodyPr>
          <a:lstStyle/>
          <a:p>
            <a:pPr algn="ctr"/>
            <a:r>
              <a:rPr lang="en-US" sz="2800" dirty="0">
                <a:solidFill>
                  <a:srgbClr val="0070C0"/>
                </a:solidFill>
              </a:rPr>
              <a:t>DELHI</a:t>
            </a:r>
            <a:r>
              <a:rPr lang="en-US" sz="2800" dirty="0"/>
              <a:t> </a:t>
            </a:r>
            <a:r>
              <a:rPr lang="en-US" sz="2800" dirty="0">
                <a:solidFill>
                  <a:srgbClr val="0070C0"/>
                </a:solidFill>
              </a:rPr>
              <a:t>POLLUTION</a:t>
            </a:r>
            <a:endParaRPr lang="en-IN" sz="2800" dirty="0">
              <a:solidFill>
                <a:srgbClr val="0070C0"/>
              </a:solidFill>
            </a:endParaRPr>
          </a:p>
        </p:txBody>
      </p:sp>
      <p:sp>
        <p:nvSpPr>
          <p:cNvPr id="15" name="Rectangle 3">
            <a:extLst>
              <a:ext uri="{FF2B5EF4-FFF2-40B4-BE49-F238E27FC236}">
                <a16:creationId xmlns:a16="http://schemas.microsoft.com/office/drawing/2014/main" id="{B688BE83-426E-461E-A4A8-EFE1ACBA7D81}"/>
              </a:ext>
            </a:extLst>
          </p:cNvPr>
          <p:cNvSpPr>
            <a:spLocks noChangeArrowheads="1"/>
          </p:cNvSpPr>
          <p:nvPr/>
        </p:nvSpPr>
        <p:spPr bwMode="auto">
          <a:xfrm>
            <a:off x="-1379933" y="-666065"/>
            <a:ext cx="1408628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 name="TextBox 20">
            <a:extLst>
              <a:ext uri="{FF2B5EF4-FFF2-40B4-BE49-F238E27FC236}">
                <a16:creationId xmlns:a16="http://schemas.microsoft.com/office/drawing/2014/main" id="{58E91FB7-FFD5-4953-B2D7-30D07F879B88}"/>
              </a:ext>
            </a:extLst>
          </p:cNvPr>
          <p:cNvSpPr txBox="1"/>
          <p:nvPr/>
        </p:nvSpPr>
        <p:spPr>
          <a:xfrm flipH="1">
            <a:off x="743712" y="1212289"/>
            <a:ext cx="2113027" cy="523220"/>
          </a:xfrm>
          <a:prstGeom prst="rect">
            <a:avLst/>
          </a:prstGeom>
          <a:noFill/>
        </p:spPr>
        <p:txBody>
          <a:bodyPr wrap="square" rtlCol="0">
            <a:spAutoFit/>
          </a:bodyPr>
          <a:lstStyle/>
          <a:p>
            <a:r>
              <a:rPr kumimoji="0" lang="en-US" sz="2800" b="1" i="0" u="none" strike="noStrike" kern="1200" cap="none" spc="0" normalizeH="0" baseline="0" noProof="0" dirty="0">
                <a:ln>
                  <a:noFill/>
                </a:ln>
                <a:solidFill>
                  <a:srgbClr val="0070C0"/>
                </a:solidFill>
                <a:effectLst/>
                <a:uLnTx/>
                <a:uFillTx/>
                <a:latin typeface="Century Gothic" panose="020F0302020204030204"/>
                <a:ea typeface="+mn-ea"/>
                <a:cs typeface="+mn-cs"/>
              </a:rPr>
              <a:t>FEATURES</a:t>
            </a:r>
            <a:endParaRPr lang="en-IN" dirty="0">
              <a:solidFill>
                <a:srgbClr val="0070C0"/>
              </a:solidFill>
            </a:endParaRPr>
          </a:p>
        </p:txBody>
      </p:sp>
    </p:spTree>
    <p:extLst>
      <p:ext uri="{BB962C8B-B14F-4D97-AF65-F5344CB8AC3E}">
        <p14:creationId xmlns:p14="http://schemas.microsoft.com/office/powerpoint/2010/main" val="1527959226"/>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9000" b="-1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5478851"/>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{E4A13F92-35A6-4318-B4AF-9519F8CB72F3}tf78438558_win32</Template>
  <TotalTime>81</TotalTime>
  <Words>498</Words>
  <Application>Microsoft Office PowerPoint</Application>
  <PresentationFormat>Widescreen</PresentationFormat>
  <Paragraphs>64</Paragraphs>
  <Slides>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Algerian</vt:lpstr>
      <vt:lpstr>Arial</vt:lpstr>
      <vt:lpstr>Century Gothic</vt:lpstr>
      <vt:lpstr>Garamond</vt:lpstr>
      <vt:lpstr>Lucida Grande</vt:lpstr>
      <vt:lpstr>Monotype Corsiva</vt:lpstr>
      <vt:lpstr>Wingdings</vt:lpstr>
      <vt:lpstr>SavonVTI</vt:lpstr>
      <vt:lpstr>Comparison in Delhi &amp; Sikkim in  air pollution</vt:lpstr>
      <vt:lpstr>CONTENTS</vt:lpstr>
      <vt:lpstr>AIR POLLUTION</vt:lpstr>
      <vt:lpstr>SIKKIM ENVIRONMENT</vt:lpstr>
      <vt:lpstr>DELHI ENVIRONMENT</vt:lpstr>
      <vt:lpstr>COMPARISION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Comparison in Delhi &amp; Sikkim in  air pollution</dc:title>
  <dc:creator>Mitashi Agarwal</dc:creator>
  <cp:lastModifiedBy>Mitashi Agarwal</cp:lastModifiedBy>
  <cp:revision>10</cp:revision>
  <dcterms:created xsi:type="dcterms:W3CDTF">2021-01-05T16:49:22Z</dcterms:created>
  <dcterms:modified xsi:type="dcterms:W3CDTF">2021-01-05T18:11:52Z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